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67" r:id="rId3"/>
    <p:sldId id="268" r:id="rId4"/>
    <p:sldId id="269" r:id="rId5"/>
    <p:sldId id="266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736813-F24F-4338-84EE-DD22400ECB0E}" type="datetimeFigureOut">
              <a:rPr lang="pl-PL" smtClean="0"/>
              <a:pPr/>
              <a:t>13.03.2023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0E798BD-1881-4909-8155-8EDD099C8F1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052392" y="3337560"/>
            <a:ext cx="6480048" cy="2301240"/>
          </a:xfrm>
        </p:spPr>
        <p:txBody>
          <a:bodyPr/>
          <a:lstStyle/>
          <a:p>
            <a:r>
              <a:rPr lang="pl-PL" dirty="0" smtClean="0"/>
              <a:t>Tworzenie  widoków</a:t>
            </a:r>
            <a:br>
              <a:rPr lang="pl-PL" dirty="0" smtClean="0"/>
            </a:br>
            <a:r>
              <a:rPr lang="pl-PL" dirty="0" smtClean="0"/>
              <a:t>( perspektywy 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80920" cy="2016224"/>
          </a:xfrm>
        </p:spPr>
        <p:txBody>
          <a:bodyPr>
            <a:noAutofit/>
          </a:bodyPr>
          <a:lstStyle/>
          <a:p>
            <a:r>
              <a:rPr lang="pl-PL" sz="3200" dirty="0" smtClean="0"/>
              <a:t>Modyfikacja widoku </a:t>
            </a:r>
            <a:r>
              <a:rPr lang="pl-PL" sz="3200" b="1" dirty="0" smtClean="0">
                <a:solidFill>
                  <a:srgbClr val="FFFF00"/>
                </a:solidFill>
              </a:rPr>
              <a:t>REPLACE</a:t>
            </a:r>
            <a:r>
              <a:rPr lang="pl-PL" sz="3200" dirty="0" smtClean="0"/>
              <a:t>, tak aby zwracał on jeszcze numer miesiąca dla którego pokazywana jest pensja oraz z warunku WHERE usuniemy ograniczenie miesiąca.</a:t>
            </a:r>
            <a:endParaRPr lang="pl-PL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257" y="2780928"/>
            <a:ext cx="8753231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80727"/>
            <a:ext cx="5904656" cy="476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470648" cy="1143000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solidFill>
                  <a:srgbClr val="FFFF00"/>
                </a:solidFill>
              </a:rPr>
              <a:t>ALTER  VIEW  </a:t>
            </a:r>
            <a:r>
              <a:rPr lang="pl-PL" sz="4800" b="1" dirty="0" err="1" smtClean="0">
                <a:solidFill>
                  <a:srgbClr val="FFFF00"/>
                </a:solidFill>
              </a:rPr>
              <a:t>v_pensja</a:t>
            </a:r>
            <a:r>
              <a:rPr lang="pl-PL" sz="4800" b="1" dirty="0" smtClean="0">
                <a:solidFill>
                  <a:srgbClr val="FFFF00"/>
                </a:solidFill>
              </a:rPr>
              <a:t>  AS</a:t>
            </a:r>
            <a:endParaRPr lang="pl-P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849446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Na widokach możemy dokonywać operacji </a:t>
            </a:r>
            <a:r>
              <a:rPr lang="pl-PL" b="1" dirty="0" smtClean="0">
                <a:solidFill>
                  <a:srgbClr val="FFFF00"/>
                </a:solidFill>
              </a:rPr>
              <a:t>modyfikacji danych.</a:t>
            </a:r>
            <a:endParaRPr lang="pl-PL" b="1" dirty="0">
              <a:solidFill>
                <a:srgbClr val="FFFF0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2204864"/>
            <a:ext cx="7848872" cy="1898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075240" cy="1930544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FFFF00"/>
                </a:solidFill>
              </a:rPr>
              <a:t>Modyfikacja zawartości widoku </a:t>
            </a:r>
            <a:r>
              <a:rPr lang="pl-PL" sz="3600" b="1" dirty="0" smtClean="0"/>
              <a:t>pensja i pola pensja z widoku – zwiększenie o 25% w miesiącu marcu.</a:t>
            </a:r>
            <a:endParaRPr lang="pl-PL" sz="36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6264696" cy="171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395536" y="508518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solidFill>
                  <a:srgbClr val="FFFF00"/>
                </a:solidFill>
              </a:rPr>
              <a:t>Należy pamiętać, modyfikując dane w widoku modyfikujemy dane w tabelach źródłowych.</a:t>
            </a:r>
            <a:endParaRPr lang="pl-PL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7467600" cy="1143000"/>
          </a:xfrm>
        </p:spPr>
        <p:txBody>
          <a:bodyPr/>
          <a:lstStyle/>
          <a:p>
            <a:r>
              <a:rPr lang="pl-PL" b="1" dirty="0" smtClean="0"/>
              <a:t>Usunięcie widoku</a:t>
            </a:r>
            <a:endParaRPr lang="pl-PL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687162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789040"/>
            <a:ext cx="597026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539552" y="2790056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600" b="1" dirty="0" smtClean="0">
                <a:latin typeface="+mj-lt"/>
                <a:ea typeface="+mj-ea"/>
                <a:cs typeface="+mj-cs"/>
              </a:rPr>
              <a:t>Przykład</a:t>
            </a:r>
            <a:endParaRPr kumimoji="0" lang="pl-PL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b="1" dirty="0" smtClean="0"/>
              <a:t>Odpowiednie</a:t>
            </a:r>
            <a:r>
              <a:rPr lang="pl-PL" b="1" dirty="0" smtClean="0"/>
              <a:t> </a:t>
            </a:r>
            <a:r>
              <a:rPr lang="pl-PL" sz="5400" b="1" dirty="0" smtClean="0"/>
              <a:t>nazewnictwo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Dobrą praktyką przy tworzeniu widoków jest </a:t>
            </a:r>
            <a:r>
              <a:rPr lang="pl-PL" sz="3600" b="1" dirty="0" smtClean="0"/>
              <a:t>odpowiednie nazewnictwo</a:t>
            </a:r>
            <a:r>
              <a:rPr lang="pl-PL" sz="3600" dirty="0" smtClean="0"/>
              <a:t> – dobrze jest poprzedzać nazwę widoku jakimś wyróżnikiem </a:t>
            </a:r>
            <a:r>
              <a:rPr lang="pl-PL" sz="3600" dirty="0" err="1" smtClean="0"/>
              <a:t>np</a:t>
            </a:r>
            <a:r>
              <a:rPr lang="pl-PL" sz="3600" dirty="0" smtClean="0"/>
              <a:t>: </a:t>
            </a:r>
            <a:r>
              <a:rPr lang="pl-PL" sz="3600" b="1" dirty="0" smtClean="0">
                <a:solidFill>
                  <a:srgbClr val="FFFF00"/>
                </a:solidFill>
              </a:rPr>
              <a:t>„v_”, „</a:t>
            </a:r>
            <a:r>
              <a:rPr lang="pl-PL" sz="3600" b="1" dirty="0" err="1" smtClean="0">
                <a:solidFill>
                  <a:srgbClr val="FFFF00"/>
                </a:solidFill>
              </a:rPr>
              <a:t>view</a:t>
            </a:r>
            <a:r>
              <a:rPr lang="pl-PL" sz="3600" b="1" dirty="0" smtClean="0">
                <a:solidFill>
                  <a:srgbClr val="FFFF00"/>
                </a:solidFill>
              </a:rPr>
              <a:t>_” </a:t>
            </a:r>
            <a:r>
              <a:rPr lang="pl-PL" sz="3600" dirty="0" smtClean="0"/>
              <a:t>itp. tak aby odróżnić widok od tabeli w bazie danych.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96944" cy="1426170"/>
          </a:xfrm>
        </p:spPr>
        <p:txBody>
          <a:bodyPr>
            <a:normAutofit fontScale="90000"/>
          </a:bodyPr>
          <a:lstStyle/>
          <a:p>
            <a:r>
              <a:rPr lang="pl-PL" sz="5400" b="1" dirty="0" smtClean="0"/>
              <a:t>WIDOK - Perspektywa  </a:t>
            </a:r>
            <a:r>
              <a:rPr lang="pl-PL" sz="4000" b="1" dirty="0" smtClean="0"/>
              <a:t>(ang. VIEW)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988840"/>
            <a:ext cx="8424936" cy="4608512"/>
          </a:xfrm>
        </p:spPr>
        <p:txBody>
          <a:bodyPr>
            <a:normAutofit lnSpcReduction="10000"/>
          </a:bodyPr>
          <a:lstStyle/>
          <a:p>
            <a:r>
              <a:rPr lang="pl-PL" sz="3600" dirty="0" smtClean="0"/>
              <a:t>jest </a:t>
            </a:r>
            <a:r>
              <a:rPr lang="pl-PL" sz="3600" b="1" dirty="0" smtClean="0">
                <a:solidFill>
                  <a:srgbClr val="FFFF00"/>
                </a:solidFill>
              </a:rPr>
              <a:t>wirtualną tabelą</a:t>
            </a:r>
            <a:r>
              <a:rPr lang="pl-PL" sz="3600" dirty="0" smtClean="0"/>
              <a:t>, która może być wynikiem zapytania SQL. </a:t>
            </a:r>
          </a:p>
          <a:p>
            <a:r>
              <a:rPr lang="pl-PL" sz="3600" dirty="0" smtClean="0"/>
              <a:t>służy między innymi do pobierania wyników i ograniczania dostępu do danych.</a:t>
            </a:r>
          </a:p>
          <a:p>
            <a:r>
              <a:rPr lang="pl-PL" sz="3600" dirty="0" smtClean="0"/>
              <a:t>Na widokach można dokonywać takich samych operacji jak na fizycznych tabelach.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642194"/>
          </a:xfrm>
        </p:spPr>
        <p:txBody>
          <a:bodyPr>
            <a:normAutofit/>
          </a:bodyPr>
          <a:lstStyle/>
          <a:p>
            <a:r>
              <a:rPr lang="pl-PL" b="1" dirty="0" smtClean="0"/>
              <a:t>Składnia na utworzenie nowego widoku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492896"/>
            <a:ext cx="9001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642194"/>
          </a:xfrm>
        </p:spPr>
        <p:txBody>
          <a:bodyPr>
            <a:normAutofit/>
          </a:bodyPr>
          <a:lstStyle/>
          <a:p>
            <a:r>
              <a:rPr lang="pl-PL" b="1" dirty="0" smtClean="0"/>
              <a:t>Składnia na usunięcie istniejącego widoku</a:t>
            </a:r>
            <a:endParaRPr lang="pl-PL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92896"/>
            <a:ext cx="854077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PRZYKŁAD</a:t>
            </a:r>
            <a:endParaRPr lang="pl-PL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632848" cy="455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776179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ytuł 1"/>
          <p:cNvSpPr txBox="1">
            <a:spLocks/>
          </p:cNvSpPr>
          <p:nvPr/>
        </p:nvSpPr>
        <p:spPr>
          <a:xfrm>
            <a:off x="457200" y="274320"/>
            <a:ext cx="7470648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Tworzenie widoku</a:t>
            </a:r>
            <a:endParaRPr kumimoji="0" lang="pl-PL" sz="4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539552" y="2924944"/>
            <a:ext cx="7470648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600" b="1" dirty="0" smtClean="0">
                <a:latin typeface="+mj-lt"/>
                <a:ea typeface="+mj-ea"/>
                <a:cs typeface="+mj-cs"/>
              </a:rPr>
              <a:t>Rezultat</a:t>
            </a:r>
            <a:endParaRPr kumimoji="0" lang="pl-PL" sz="4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4464496" cy="257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2016224"/>
          </a:xfrm>
        </p:spPr>
        <p:txBody>
          <a:bodyPr>
            <a:noAutofit/>
          </a:bodyPr>
          <a:lstStyle/>
          <a:p>
            <a:r>
              <a:rPr lang="pl-PL" sz="3200" dirty="0" smtClean="0"/>
              <a:t>W przykładzie utworzymy widok o nazwie </a:t>
            </a:r>
            <a:r>
              <a:rPr lang="pl-PL" sz="3200" dirty="0" err="1" smtClean="0"/>
              <a:t>v_pensja</a:t>
            </a:r>
            <a:r>
              <a:rPr lang="pl-PL" sz="3200" dirty="0" smtClean="0"/>
              <a:t>, który zwróci nam imię, nazwisko oraz wynagrodzenie pracownika w miesiącu 3 roku 2016. </a:t>
            </a:r>
            <a:endParaRPr lang="pl-PL" sz="32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924944"/>
            <a:ext cx="892996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268760"/>
            <a:ext cx="587905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564904"/>
            <a:ext cx="5760640" cy="304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Modyfikacja widoku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539552" y="1484784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/>
              <a:t> Zmiany widoku (perspektywy) możemy wykonać na dwa sposoby.</a:t>
            </a:r>
          </a:p>
          <a:p>
            <a:r>
              <a:rPr lang="pl-PL" sz="3200" dirty="0" smtClean="0"/>
              <a:t>Pierwszym z nich jest opcja </a:t>
            </a:r>
            <a:r>
              <a:rPr lang="pl-PL" sz="3200" b="1" dirty="0" smtClean="0">
                <a:solidFill>
                  <a:srgbClr val="FFFF00"/>
                </a:solidFill>
              </a:rPr>
              <a:t>REPLACE</a:t>
            </a:r>
            <a:r>
              <a:rPr lang="pl-PL" sz="3200" dirty="0" smtClean="0">
                <a:solidFill>
                  <a:srgbClr val="FFFF00"/>
                </a:solidFill>
              </a:rPr>
              <a:t>.</a:t>
            </a:r>
            <a:r>
              <a:rPr lang="pl-PL" sz="3200" dirty="0" smtClean="0"/>
              <a:t> </a:t>
            </a:r>
          </a:p>
          <a:p>
            <a:r>
              <a:rPr lang="en-US" sz="3200" b="1" smtClean="0">
                <a:solidFill>
                  <a:srgbClr val="FFFF00"/>
                </a:solidFill>
              </a:rPr>
              <a:t>replace </a:t>
            </a:r>
            <a:r>
              <a:rPr lang="en-US" sz="3200" b="1" dirty="0" smtClean="0">
                <a:solidFill>
                  <a:srgbClr val="FFFF00"/>
                </a:solidFill>
              </a:rPr>
              <a:t>VIEW </a:t>
            </a:r>
            <a:r>
              <a:rPr lang="en-US" sz="3200" b="1" dirty="0" err="1" smtClean="0">
                <a:solidFill>
                  <a:srgbClr val="FFFF00"/>
                </a:solidFill>
              </a:rPr>
              <a:t>v_pensja</a:t>
            </a:r>
            <a:r>
              <a:rPr lang="en-US" sz="3200" b="1" dirty="0" smtClean="0">
                <a:solidFill>
                  <a:srgbClr val="FFFF00"/>
                </a:solidFill>
              </a:rPr>
              <a:t> AS</a:t>
            </a:r>
            <a:endParaRPr lang="pl-PL" sz="3200" b="1" dirty="0" smtClean="0">
              <a:solidFill>
                <a:srgbClr val="FFFF00"/>
              </a:solidFill>
            </a:endParaRPr>
          </a:p>
          <a:p>
            <a:endParaRPr lang="pl-PL" sz="3200" dirty="0" smtClean="0"/>
          </a:p>
          <a:p>
            <a:r>
              <a:rPr lang="pl-PL" sz="3200" dirty="0" smtClean="0"/>
              <a:t>Drugą opcją zmiany widoku jest opcja  </a:t>
            </a:r>
            <a:r>
              <a:rPr lang="pl-PL" sz="3200" b="1" dirty="0" smtClean="0">
                <a:solidFill>
                  <a:srgbClr val="FFFF00"/>
                </a:solidFill>
              </a:rPr>
              <a:t>ALTER</a:t>
            </a:r>
            <a:r>
              <a:rPr lang="pl-PL" sz="3200" dirty="0" smtClean="0">
                <a:solidFill>
                  <a:srgbClr val="FFFF00"/>
                </a:solidFill>
              </a:rPr>
              <a:t>. </a:t>
            </a:r>
            <a:endParaRPr lang="pl-PL" sz="3200" dirty="0" smtClean="0"/>
          </a:p>
          <a:p>
            <a:r>
              <a:rPr lang="pl-PL" sz="3200" dirty="0" smtClean="0"/>
              <a:t>składnia wygląda następująco:</a:t>
            </a:r>
          </a:p>
          <a:p>
            <a:r>
              <a:rPr lang="pl-PL" sz="3200" b="1" dirty="0" err="1" smtClean="0">
                <a:solidFill>
                  <a:srgbClr val="FFFF00"/>
                </a:solidFill>
              </a:rPr>
              <a:t>Alter</a:t>
            </a:r>
            <a:r>
              <a:rPr lang="pl-PL" sz="3200" b="1" dirty="0" smtClean="0">
                <a:solidFill>
                  <a:srgbClr val="FFFF00"/>
                </a:solidFill>
              </a:rPr>
              <a:t>  VIEW  </a:t>
            </a:r>
            <a:r>
              <a:rPr lang="pl-PL" sz="3200" b="1" dirty="0" err="1" smtClean="0">
                <a:solidFill>
                  <a:srgbClr val="FFFF00"/>
                </a:solidFill>
              </a:rPr>
              <a:t>v_pensja</a:t>
            </a:r>
            <a:r>
              <a:rPr lang="pl-PL" sz="3200" b="1" dirty="0" smtClean="0">
                <a:solidFill>
                  <a:srgbClr val="FFFF00"/>
                </a:solidFill>
              </a:rPr>
              <a:t>  AS</a:t>
            </a:r>
          </a:p>
          <a:p>
            <a:endParaRPr lang="pl-PL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338</TotalTime>
  <Words>162</Words>
  <Application>Microsoft Office PowerPoint</Application>
  <PresentationFormat>Pokaz na ekranie (4:3)</PresentationFormat>
  <Paragraphs>28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1_Techniczny</vt:lpstr>
      <vt:lpstr>Tworzenie  widoków ( perspektywy )</vt:lpstr>
      <vt:lpstr>WIDOK - Perspektywa  (ang. VIEW)</vt:lpstr>
      <vt:lpstr>Składnia na utworzenie nowego widoku</vt:lpstr>
      <vt:lpstr>Składnia na usunięcie istniejącego widoku</vt:lpstr>
      <vt:lpstr>PRZYKŁAD</vt:lpstr>
      <vt:lpstr>Slajd 6</vt:lpstr>
      <vt:lpstr>W przykładzie utworzymy widok o nazwie v_pensja, który zwróci nam imię, nazwisko oraz wynagrodzenie pracownika w miesiącu 3 roku 2016. </vt:lpstr>
      <vt:lpstr>Slajd 8</vt:lpstr>
      <vt:lpstr>Modyfikacja widoku</vt:lpstr>
      <vt:lpstr>Modyfikacja widoku REPLACE, tak aby zwracał on jeszcze numer miesiąca dla którego pokazywana jest pensja oraz z warunku WHERE usuniemy ograniczenie miesiąca.</vt:lpstr>
      <vt:lpstr>Slajd 11</vt:lpstr>
      <vt:lpstr>ALTER  VIEW  v_pensja  AS</vt:lpstr>
      <vt:lpstr>Na widokach możemy dokonywać operacji modyfikacji danych.</vt:lpstr>
      <vt:lpstr>Modyfikacja zawartości widoku pensja i pola pensja z widoku – zwiększenie o 25% w miesiącu marcu.</vt:lpstr>
      <vt:lpstr>Usunięcie widoku</vt:lpstr>
      <vt:lpstr>Odpowiednie nazewnictwo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INDEKSOWANIE  TABEL</dc:title>
  <dc:creator>renata</dc:creator>
  <cp:lastModifiedBy>RENATA</cp:lastModifiedBy>
  <cp:revision>46</cp:revision>
  <dcterms:created xsi:type="dcterms:W3CDTF">2017-09-24T13:52:36Z</dcterms:created>
  <dcterms:modified xsi:type="dcterms:W3CDTF">2023-03-13T08:57:25Z</dcterms:modified>
</cp:coreProperties>
</file>